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84" r:id="rId13"/>
    <p:sldId id="270" r:id="rId14"/>
    <p:sldId id="269" r:id="rId15"/>
    <p:sldId id="271" r:id="rId16"/>
    <p:sldId id="272" r:id="rId17"/>
    <p:sldId id="283" r:id="rId18"/>
    <p:sldId id="275" r:id="rId19"/>
    <p:sldId id="282" r:id="rId20"/>
    <p:sldId id="285" r:id="rId21"/>
    <p:sldId id="287" r:id="rId22"/>
    <p:sldId id="288" r:id="rId23"/>
    <p:sldId id="289" r:id="rId24"/>
    <p:sldId id="290" r:id="rId25"/>
    <p:sldId id="291" r:id="rId26"/>
    <p:sldId id="302" r:id="rId27"/>
    <p:sldId id="303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273" r:id="rId39"/>
    <p:sldId id="274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926" autoAdjust="0"/>
    <p:restoredTop sz="94624" autoAdjust="0"/>
  </p:normalViewPr>
  <p:slideViewPr>
    <p:cSldViewPr>
      <p:cViewPr varScale="1">
        <p:scale>
          <a:sx n="69" d="100"/>
          <a:sy n="69" d="100"/>
        </p:scale>
        <p:origin x="-144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938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D952653E-50E8-4641-ADF8-64B3CFCD3605}" type="datetimeFigureOut">
              <a:rPr lang="en-US" smtClean="0"/>
              <a:pPr/>
              <a:t>6/19/2017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E31D88F0-0FF3-4EA2-8987-EA367CEDCA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searchsoftwarequality.techtarget.com/definition/Unified-Modeling-Languag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838200"/>
          </a:xfrm>
        </p:spPr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CONTENTS</a:t>
            </a:r>
            <a:endParaRPr lang="en-US" b="1" dirty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219200"/>
            <a:ext cx="7086600" cy="4419600"/>
          </a:xfrm>
        </p:spPr>
        <p:txBody>
          <a:bodyPr>
            <a:normAutofit/>
          </a:bodyPr>
          <a:lstStyle/>
          <a:p>
            <a:pPr algn="l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algn="l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EXISTING SYSTEM</a:t>
            </a:r>
          </a:p>
          <a:p>
            <a:pPr algn="l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PROPOSED SYSTEM</a:t>
            </a:r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926102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49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SOFTWARE REQUIREMENTS</a:t>
            </a:r>
            <a:r>
              <a:rPr lang="en-US" b="1" u="sng" dirty="0" smtClean="0">
                <a:solidFill>
                  <a:srgbClr val="FF0000"/>
                </a:solidFill>
              </a:rPr>
              <a:t/>
            </a:r>
            <a:br>
              <a:rPr lang="en-US" b="1" u="sng" dirty="0" smtClean="0">
                <a:solidFill>
                  <a:srgbClr val="FF0000"/>
                </a:solidFill>
              </a:rPr>
            </a:b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286000"/>
            <a:ext cx="7711440" cy="35052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Operating System            :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Windows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Front end		     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Backend		     : Oracle 10g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Technology		     : Java/j2ee (JDBC,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Servlets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JSP)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Web Technologies           : Html, JavaScript, CSS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Web Server	                 : Apache Tomcat 7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Database		     : Oracle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Software’s                       : J2SDK1.5, Tomcat 5.5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2154702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49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HARDWARE REQUIREMENTS</a:t>
            </a:r>
            <a:r>
              <a:rPr lang="en-US" sz="49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900" dirty="0" smtClean="0">
                <a:latin typeface="Times New Roman" pitchFamily="18" charset="0"/>
                <a:cs typeface="Times New Roman" pitchFamily="18" charset="0"/>
              </a:rPr>
            </a:br>
            <a:endParaRPr lang="en-US" sz="49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590800"/>
            <a:ext cx="7711440" cy="1011864"/>
          </a:xfrm>
        </p:spPr>
        <p:txBody>
          <a:bodyPr>
            <a:noAutofit/>
          </a:bodyPr>
          <a:lstStyle/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Hardware                            : Pentium based systems with a 				           minimum of P4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RAM                                   :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4.00GB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Hard Disk		         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Font typeface="Wingdings" pitchFamily="2" charset="2"/>
              <a:buChar char="Ø"/>
            </a:pPr>
            <a:r>
              <a:rPr lang="en-US" sz="2400" b="1" u="sng" dirty="0" smtClean="0">
                <a:latin typeface="Times New Roman" pitchFamily="18" charset="0"/>
                <a:cs typeface="Times New Roman" pitchFamily="18" charset="0"/>
              </a:rPr>
              <a:t>Additional Tools: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HTML Designing              : Dream weaver Tool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Development Tool kit        : My Eclipse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011702"/>
          </a:xfrm>
        </p:spPr>
        <p:txBody>
          <a:bodyPr/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User characteristics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buClr>
                <a:srgbClr val="FF0000"/>
              </a:buClr>
              <a:buSzPct val="81000"/>
            </a:pPr>
            <a:r>
              <a:rPr lang="en-US" sz="3200" b="1" u="sng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00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Types Of Users:</a:t>
            </a:r>
            <a:endParaRPr lang="en-US" sz="3200" b="1" u="sng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rgbClr val="FF0000"/>
              </a:buClr>
              <a:buSzPct val="81000"/>
            </a:pPr>
            <a:endParaRPr lang="en-US" sz="3200" b="1" u="sng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Clr>
                <a:srgbClr val="FF0000"/>
              </a:buClr>
              <a:buSzPct val="81000"/>
              <a:buFont typeface="Wingdings" pitchFamily="2" charset="2"/>
              <a:buChar char="Ø"/>
            </a:pPr>
            <a:r>
              <a:rPr lang="en-US" sz="32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Internal </a:t>
            </a:r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users:</a:t>
            </a:r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Internal users are people who shall register to use </a:t>
            </a:r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“Tour Around” portal. </a:t>
            </a:r>
            <a:endParaRPr lang="en-US" sz="28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Clr>
                <a:srgbClr val="FF0000"/>
              </a:buClr>
              <a:buSzPct val="81000"/>
              <a:buFont typeface="Wingdings" pitchFamily="2" charset="2"/>
              <a:buChar char="Ø"/>
            </a:pPr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External users:</a:t>
            </a:r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External users are people who have not got any user account for the </a:t>
            </a:r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“Tour Around” portal. </a:t>
            </a:r>
            <a:endParaRPr lang="en-US" sz="28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5897880"/>
          </a:xfrm>
        </p:spPr>
        <p:txBody>
          <a:bodyPr>
            <a:normAutofit/>
          </a:bodyPr>
          <a:lstStyle/>
          <a:p>
            <a:pPr algn="ctr"/>
            <a:r>
              <a:rPr lang="en-US" sz="48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FUNCTIONAL REQUIREMENTS</a:t>
            </a:r>
            <a:r>
              <a:rPr 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endParaRPr lang="en-US" sz="4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SPECIFIC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2286000"/>
            <a:ext cx="7708392" cy="3962400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FUNCTIONAL REQUIREMENTS</a:t>
            </a:r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§"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NON –FUNCTIONAL    REQUIREMENTS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 CASE DIAGRAM</a:t>
            </a:r>
            <a:endParaRPr lang="en-US" sz="4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590800"/>
            <a:ext cx="7406640" cy="3276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Use case diagrams are employed in </a:t>
            </a:r>
            <a:r>
              <a:rPr lang="en-US" u="sng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  <a:hlinkClick r:id="rId2"/>
              </a:rPr>
              <a:t>UML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(Unified Modeling Language), a standard notation for the modeling of real-world objects </a:t>
            </a:r>
          </a:p>
          <a:p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 use case diagram is a graphic depiction of the interactions among the elements of a system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8077200" cy="838200"/>
          </a:xfrm>
        </p:spPr>
        <p:txBody>
          <a:bodyPr>
            <a:noAutofit/>
          </a:bodyPr>
          <a:lstStyle/>
          <a:p>
            <a:pPr algn="ctr">
              <a:buClr>
                <a:schemeClr val="bg1"/>
              </a:buClr>
            </a:pPr>
            <a:r>
              <a:rPr lang="en-US" sz="4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 CASE DIAGRAM OF </a:t>
            </a:r>
            <a:r>
              <a:rPr lang="en-US" sz="4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REGISTERED CUSTOMER</a:t>
            </a:r>
            <a:endParaRPr lang="en-US" sz="4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19200" y="2971800"/>
            <a:ext cx="685800" cy="5334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70000" lnSpcReduction="20000"/>
          </a:bodyPr>
          <a:lstStyle/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rot="5400000">
            <a:off x="1257300" y="3848100"/>
            <a:ext cx="686594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10800000" flipV="1">
            <a:off x="1219200" y="4114800"/>
            <a:ext cx="3810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600200" y="4114800"/>
            <a:ext cx="3048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219200" y="3810000"/>
            <a:ext cx="762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057400" y="1905000"/>
            <a:ext cx="3250781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35" idx="2"/>
          </p:cNvCxnSpPr>
          <p:nvPr/>
        </p:nvCxnSpPr>
        <p:spPr>
          <a:xfrm flipV="1">
            <a:off x="2057400" y="2133600"/>
            <a:ext cx="4343400" cy="167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126" idx="2"/>
          </p:cNvCxnSpPr>
          <p:nvPr/>
        </p:nvCxnSpPr>
        <p:spPr>
          <a:xfrm flipV="1">
            <a:off x="2057400" y="2971800"/>
            <a:ext cx="4572000" cy="83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27" idx="2"/>
          </p:cNvCxnSpPr>
          <p:nvPr/>
        </p:nvCxnSpPr>
        <p:spPr>
          <a:xfrm>
            <a:off x="1905000" y="3810000"/>
            <a:ext cx="4724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30"/>
          <p:cNvSpPr txBox="1">
            <a:spLocks/>
          </p:cNvSpPr>
          <p:nvPr/>
        </p:nvSpPr>
        <p:spPr>
          <a:xfrm>
            <a:off x="6400800" y="17526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lang="en-US" sz="1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Train</a:t>
            </a: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Booking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2057400" y="3810000"/>
            <a:ext cx="48768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endCxn id="129" idx="2"/>
          </p:cNvCxnSpPr>
          <p:nvPr/>
        </p:nvCxnSpPr>
        <p:spPr>
          <a:xfrm>
            <a:off x="2057400" y="3810000"/>
            <a:ext cx="495300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2133600" y="3810000"/>
            <a:ext cx="4419600" cy="1981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1066800" y="1219200"/>
            <a:ext cx="7772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1066800" y="6629400"/>
            <a:ext cx="7772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rot="5400000">
            <a:off x="-1637506" y="3924300"/>
            <a:ext cx="5409406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rot="5400000">
            <a:off x="6134894" y="3923506"/>
            <a:ext cx="5409406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1143000" y="4419600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RegisteredCustomer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4" name="Content Placeholder 30"/>
          <p:cNvSpPr txBox="1">
            <a:spLocks/>
          </p:cNvSpPr>
          <p:nvPr/>
        </p:nvSpPr>
        <p:spPr>
          <a:xfrm>
            <a:off x="4800600" y="12954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Register</a:t>
            </a:r>
          </a:p>
        </p:txBody>
      </p:sp>
      <p:sp>
        <p:nvSpPr>
          <p:cNvPr id="126" name="Content Placeholder 30"/>
          <p:cNvSpPr txBox="1">
            <a:spLocks/>
          </p:cNvSpPr>
          <p:nvPr/>
        </p:nvSpPr>
        <p:spPr>
          <a:xfrm>
            <a:off x="6629400" y="25908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CarBooking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7" name="Content Placeholder 30"/>
          <p:cNvSpPr txBox="1">
            <a:spLocks/>
          </p:cNvSpPr>
          <p:nvPr/>
        </p:nvSpPr>
        <p:spPr>
          <a:xfrm>
            <a:off x="6629400" y="3429000"/>
            <a:ext cx="20574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CruiseBooking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8" name="Content Placeholder 30"/>
          <p:cNvSpPr txBox="1">
            <a:spLocks/>
          </p:cNvSpPr>
          <p:nvPr/>
        </p:nvSpPr>
        <p:spPr>
          <a:xfrm>
            <a:off x="6781800" y="42672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lang="en-US" sz="1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Hotel</a:t>
            </a: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Booking</a:t>
            </a:r>
          </a:p>
        </p:txBody>
      </p:sp>
      <p:sp>
        <p:nvSpPr>
          <p:cNvPr id="129" name="Content Placeholder 30"/>
          <p:cNvSpPr txBox="1">
            <a:spLocks/>
          </p:cNvSpPr>
          <p:nvPr/>
        </p:nvSpPr>
        <p:spPr>
          <a:xfrm>
            <a:off x="7010400" y="5181600"/>
            <a:ext cx="17526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Insurance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1" name="Content Placeholder 30"/>
          <p:cNvSpPr txBox="1">
            <a:spLocks/>
          </p:cNvSpPr>
          <p:nvPr/>
        </p:nvSpPr>
        <p:spPr>
          <a:xfrm>
            <a:off x="5791200" y="57912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5000" lnSpcReduction="10000"/>
          </a:bodyPr>
          <a:lstStyle/>
          <a:p>
            <a:pPr marL="365760" marR="0" lvl="0" indent="-283464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Retrieves</a:t>
            </a:r>
            <a:r>
              <a:rPr kumimoji="0" lang="en-US" sz="14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 Information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rot="5400000" flipH="1" flipV="1">
            <a:off x="2019300" y="2095500"/>
            <a:ext cx="1752600" cy="167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30"/>
          <p:cNvSpPr txBox="1">
            <a:spLocks/>
          </p:cNvSpPr>
          <p:nvPr/>
        </p:nvSpPr>
        <p:spPr>
          <a:xfrm>
            <a:off x="3124200" y="1295400"/>
            <a:ext cx="16002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lang="en-US" sz="1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Login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9" name="Straight Connector 48"/>
          <p:cNvCxnSpPr>
            <a:endCxn id="50" idx="0"/>
          </p:cNvCxnSpPr>
          <p:nvPr/>
        </p:nvCxnSpPr>
        <p:spPr>
          <a:xfrm>
            <a:off x="2057400" y="3733800"/>
            <a:ext cx="2781300" cy="2133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0"/>
          <p:cNvSpPr txBox="1">
            <a:spLocks/>
          </p:cNvSpPr>
          <p:nvPr/>
        </p:nvSpPr>
        <p:spPr>
          <a:xfrm>
            <a:off x="3886200" y="5867400"/>
            <a:ext cx="19050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5000" lnSpcReduction="10000"/>
          </a:bodyPr>
          <a:lstStyle/>
          <a:p>
            <a:pPr marL="365760" marR="0" lvl="0" indent="-283464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Cancel</a:t>
            </a:r>
            <a:r>
              <a:rPr kumimoji="0" lang="en-US" sz="14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 Reservation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Content Placeholder 30"/>
          <p:cNvSpPr txBox="1">
            <a:spLocks/>
          </p:cNvSpPr>
          <p:nvPr/>
        </p:nvSpPr>
        <p:spPr>
          <a:xfrm>
            <a:off x="2438400" y="5410200"/>
            <a:ext cx="1600200" cy="7620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365760" marR="0" lvl="0" indent="-283464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Logout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76" name="Straight Connector 75"/>
          <p:cNvCxnSpPr/>
          <p:nvPr/>
        </p:nvCxnSpPr>
        <p:spPr>
          <a:xfrm rot="16200000" flipH="1">
            <a:off x="1828800" y="4114800"/>
            <a:ext cx="1600200" cy="990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 CASE DIAGRAM OF </a:t>
            </a:r>
            <a:r>
              <a:rPr lang="en-US" sz="4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GUEST  CUSTOMER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905000" y="3048000"/>
            <a:ext cx="457200" cy="533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6" idx="4"/>
          </p:cNvCxnSpPr>
          <p:nvPr/>
        </p:nvCxnSpPr>
        <p:spPr>
          <a:xfrm rot="5400000">
            <a:off x="1905000" y="3810000"/>
            <a:ext cx="4572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0800000" flipV="1">
            <a:off x="1828800" y="4038600"/>
            <a:ext cx="30480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H="1">
            <a:off x="2133600" y="4038600"/>
            <a:ext cx="22860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905000" y="3810000"/>
            <a:ext cx="4572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5" idx="6"/>
          </p:cNvCxnSpPr>
          <p:nvPr/>
        </p:nvCxnSpPr>
        <p:spPr>
          <a:xfrm flipV="1">
            <a:off x="4572000" y="2971800"/>
            <a:ext cx="2362200" cy="41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0"/>
          <p:cNvSpPr txBox="1">
            <a:spLocks noGrp="1"/>
          </p:cNvSpPr>
          <p:nvPr>
            <p:ph idx="1"/>
          </p:nvPr>
        </p:nvSpPr>
        <p:spPr>
          <a:xfrm>
            <a:off x="3048000" y="2971800"/>
            <a:ext cx="15240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rmAutofit fontScale="92500" lnSpcReduction="10000"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Rounded MT Bold" pitchFamily="34" charset="0"/>
                <a:ea typeface="+mn-ea"/>
                <a:cs typeface="+mn-cs"/>
              </a:rPr>
              <a:t>View</a:t>
            </a:r>
          </a:p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lang="en-US" sz="1600" b="1" dirty="0" smtClean="0">
                <a:solidFill>
                  <a:schemeClr val="tx1"/>
                </a:solidFill>
                <a:latin typeface="Arial Rounded MT Bold" pitchFamily="34" charset="0"/>
              </a:rPr>
              <a:t>Services</a:t>
            </a:r>
            <a:endParaRPr kumimoji="0" lang="en-US" sz="16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Rounded MT Bold" pitchFamily="34" charset="0"/>
              <a:ea typeface="+mn-ea"/>
              <a:cs typeface="+mn-cs"/>
            </a:endParaRPr>
          </a:p>
        </p:txBody>
      </p:sp>
      <p:cxnSp>
        <p:nvCxnSpPr>
          <p:cNvPr id="28" name="Straight Connector 27"/>
          <p:cNvCxnSpPr>
            <a:stCxn id="25" idx="6"/>
            <a:endCxn id="31" idx="2"/>
          </p:cNvCxnSpPr>
          <p:nvPr/>
        </p:nvCxnSpPr>
        <p:spPr>
          <a:xfrm flipV="1">
            <a:off x="4572000" y="2095500"/>
            <a:ext cx="1524000" cy="1295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ontent Placeholder 30"/>
          <p:cNvSpPr txBox="1">
            <a:spLocks/>
          </p:cNvSpPr>
          <p:nvPr/>
        </p:nvSpPr>
        <p:spPr>
          <a:xfrm>
            <a:off x="6096000" y="1676400"/>
            <a:ext cx="19050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lang="en-US" sz="14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Distance Calculator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2362200" y="3352800"/>
            <a:ext cx="609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5" idx="6"/>
            <a:endCxn id="49" idx="2"/>
          </p:cNvCxnSpPr>
          <p:nvPr/>
        </p:nvCxnSpPr>
        <p:spPr>
          <a:xfrm>
            <a:off x="4572000" y="3390900"/>
            <a:ext cx="2286000" cy="533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30"/>
          <p:cNvSpPr txBox="1">
            <a:spLocks/>
          </p:cNvSpPr>
          <p:nvPr/>
        </p:nvSpPr>
        <p:spPr>
          <a:xfrm>
            <a:off x="6858000" y="3505200"/>
            <a:ext cx="17526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rm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Holiday</a:t>
            </a:r>
            <a:r>
              <a:rPr kumimoji="0" lang="en-US" sz="1400" b="1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Tours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1" name="Straight Connector 50"/>
          <p:cNvCxnSpPr>
            <a:stCxn id="25" idx="6"/>
          </p:cNvCxnSpPr>
          <p:nvPr/>
        </p:nvCxnSpPr>
        <p:spPr>
          <a:xfrm>
            <a:off x="4572000" y="3390900"/>
            <a:ext cx="2057400" cy="1409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ontent Placeholder 30"/>
          <p:cNvSpPr txBox="1">
            <a:spLocks/>
          </p:cNvSpPr>
          <p:nvPr/>
        </p:nvSpPr>
        <p:spPr>
          <a:xfrm>
            <a:off x="6629400" y="4495800"/>
            <a:ext cx="17526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rm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Vehicals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>
            <a:off x="4572000" y="3390900"/>
            <a:ext cx="1447800" cy="1790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Content Placeholder 30"/>
          <p:cNvSpPr txBox="1">
            <a:spLocks/>
          </p:cNvSpPr>
          <p:nvPr/>
        </p:nvSpPr>
        <p:spPr>
          <a:xfrm>
            <a:off x="5334000" y="5181600"/>
            <a:ext cx="17526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rm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Guest House</a:t>
            </a:r>
          </a:p>
        </p:txBody>
      </p:sp>
      <p:sp>
        <p:nvSpPr>
          <p:cNvPr id="69" name="Content Placeholder 30"/>
          <p:cNvSpPr txBox="1">
            <a:spLocks/>
          </p:cNvSpPr>
          <p:nvPr/>
        </p:nvSpPr>
        <p:spPr>
          <a:xfrm>
            <a:off x="6705600" y="2590800"/>
            <a:ext cx="1905000" cy="838200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marL="274320" marR="0" lvl="0" indent="-27432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Currency</a:t>
            </a:r>
            <a:r>
              <a:rPr kumimoji="0" lang="en-US" sz="14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cs typeface="Times New Roman" pitchFamily="18" charset="0"/>
              </a:rPr>
              <a:t> Conversion</a:t>
            </a:r>
            <a:endParaRPr kumimoji="0" lang="en-US" sz="1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990600" y="1600200"/>
            <a:ext cx="7924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rot="5400000">
            <a:off x="-1371600" y="4038600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rot="5400000">
            <a:off x="6477794" y="4037806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1066800" y="6477000"/>
            <a:ext cx="7848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1371600" y="43434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GUEST CUSTOMER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Non Functional (Software System                 Attributes)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8247888" cy="4495800"/>
          </a:xfrm>
        </p:spPr>
        <p:txBody>
          <a:bodyPr>
            <a:normAutofit/>
          </a:bodyPr>
          <a:lstStyle/>
          <a:p>
            <a:pPr marL="365760" lvl="1" indent="0" fontAlgn="base">
              <a:spcBef>
                <a:spcPct val="0"/>
              </a:spcBef>
              <a:spcAft>
                <a:spcPct val="0"/>
              </a:spcAft>
              <a:buSzPct val="117000"/>
              <a:buFont typeface="Wingdings" pitchFamily="2" charset="2"/>
              <a:buChar char="§"/>
            </a:pPr>
            <a:r>
              <a:rPr lang="en-US" b="1" u="sng" dirty="0" smtClean="0">
                <a:latin typeface="Times New Roman" pitchFamily="18" charset="0"/>
                <a:cs typeface="Times New Roman" pitchFamily="18" charset="0"/>
              </a:rPr>
              <a:t>Security</a:t>
            </a:r>
          </a:p>
          <a:p>
            <a:pPr marL="365760" lvl="1" indent="0" algn="just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7000"/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web server and database server should be protected from hacking, virus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etc.</a:t>
            </a:r>
          </a:p>
          <a:p>
            <a:pPr marL="365760" lvl="1" indent="0" algn="just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7000"/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5760" lvl="1" indent="0" algn="just" fontAlgn="base">
              <a:spcBef>
                <a:spcPct val="0"/>
              </a:spcBef>
              <a:spcAft>
                <a:spcPct val="0"/>
              </a:spcAft>
              <a:buSzPct val="117000"/>
              <a:buFont typeface="Wingdings" pitchFamily="2" charset="2"/>
              <a:buChar char="§"/>
            </a:pPr>
            <a:r>
              <a:rPr lang="en-US" b="1" u="sng" dirty="0" smtClean="0">
                <a:latin typeface="Times New Roman" pitchFamily="18" charset="0"/>
                <a:cs typeface="Times New Roman" pitchFamily="18" charset="0"/>
              </a:rPr>
              <a:t>Portability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application will be developed using standard open source software (Except Oracle) like Java, tomcat web server, Internet Explorer Browser etc these software will work both on Windows and Linux o/s.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Hence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portability problems will not arise.</a:t>
            </a:r>
          </a:p>
          <a:p>
            <a:pPr marL="365760" lvl="1" indent="0" algn="just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7000"/>
              <a:buNone/>
            </a:pPr>
            <a:endParaRPr lang="en-US" sz="24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6800" y="304800"/>
            <a:ext cx="7162800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2800" b="1" u="sng" dirty="0" smtClean="0">
                <a:latin typeface="Times New Roman" pitchFamily="18" charset="0"/>
                <a:cs typeface="Times New Roman" pitchFamily="18" charset="0"/>
              </a:rPr>
              <a:t>Maintainability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system called the e-wheels uses the 2-tier architecture. The 1st tier is the GUI, which is said to be front-end and the 2nd tier is the database, which uses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Oracle 10g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which is the back-end. The front-end can be run on different systems (clients). The database will be running at the server. Users access these forms by using the user-ids and the passwords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3000" y="2743200"/>
            <a:ext cx="7086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2800" b="1" u="sng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Reliability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The package wills pick-up current transactions on line. Regarding the old transactions, User will enter them in to the system.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04800" y="4343400"/>
            <a:ext cx="6477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2" fontAlgn="base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kumimoji="0" lang="en-US" sz="2400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Availability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         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This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software will be available always.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28600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US" sz="36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EXISTING SYSTEM</a:t>
            </a:r>
            <a:endParaRPr lang="en-US" sz="36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43000" y="1981200"/>
            <a:ext cx="7467600" cy="4267200"/>
          </a:xfrm>
        </p:spPr>
        <p:txBody>
          <a:bodyPr>
            <a:normAutofit/>
          </a:bodyPr>
          <a:lstStyle/>
          <a:p>
            <a:pPr algn="l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All work done manually.</a:t>
            </a:r>
          </a:p>
          <a:p>
            <a:pPr algn="l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In Manual booking system customer has to go the travelling office.</a:t>
            </a:r>
          </a:p>
          <a:p>
            <a:pPr algn="l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Ask inquiry for travelling then book ticket ,finally pay payment and collect </a:t>
            </a:r>
            <a:r>
              <a:rPr lang="en-US" sz="2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reciept</a:t>
            </a: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l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Difficult to maintain the customer details of package and payment receipt in register.</a:t>
            </a:r>
          </a:p>
          <a:p>
            <a:pPr algn="l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In existing system, they register your package in the notebook.</a:t>
            </a:r>
          </a:p>
          <a:p>
            <a:pPr algn="l">
              <a:buFont typeface="Wingdings" pitchFamily="2" charset="2"/>
              <a:buChar char="§"/>
            </a:pPr>
            <a:endParaRPr lang="en-US" sz="24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>
              <a:buFont typeface="Wingdings" pitchFamily="2" charset="2"/>
              <a:buChar char="§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098792" cy="5212080"/>
          </a:xfrm>
        </p:spPr>
        <p:txBody>
          <a:bodyPr>
            <a:normAutofit/>
          </a:bodyPr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Software </a:t>
            </a:r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Design Specification</a:t>
            </a:r>
            <a:b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(SDS)</a:t>
            </a:r>
            <a:r>
              <a:rPr lang="en-US" sz="4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4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71600" y="457200"/>
            <a:ext cx="322075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28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>
              <a:buClr>
                <a:schemeClr val="accent1"/>
              </a:buClr>
            </a:pP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1447800" y="1295400"/>
            <a:ext cx="7086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aim of the SDS is to provide an overview of the entire design document. This document describes all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data,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architecture,  interface and component level design for the software.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1447800" y="2971800"/>
            <a:ext cx="70104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SzPct val="100000"/>
              <a:buFont typeface="Wingdings" pitchFamily="2" charset="2"/>
              <a:buChar char="§"/>
            </a:pPr>
            <a:r>
              <a:rPr lang="en-US" sz="28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PURPOSE</a:t>
            </a:r>
          </a:p>
          <a:p>
            <a:pPr>
              <a:buClr>
                <a:schemeClr val="accent1"/>
              </a:buClr>
              <a:buSzPct val="100000"/>
            </a:pPr>
            <a:endParaRPr lang="en-US" sz="2800" b="1" u="sng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002060"/>
              </a:buClr>
              <a:buSzPct val="100000"/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Purpose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of this SDS document is to provide a full description of the main objectives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buClr>
                <a:srgbClr val="002060"/>
              </a:buClr>
              <a:buSzPct val="100000"/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Focuses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on specifying a high level view of the architecture of our system and on the interaction between the user and the system.</a:t>
            </a:r>
          </a:p>
          <a:p>
            <a:pPr algn="just">
              <a:buClr>
                <a:srgbClr val="0000CC"/>
              </a:buClr>
              <a:buSzPct val="100000"/>
              <a:buNone/>
            </a:pPr>
            <a:endParaRPr lang="en-US" sz="32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User must have a valid User Id and password to login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system.</a:t>
            </a:r>
          </a:p>
          <a:p>
            <a:pPr lvl="0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Registration for membership and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then book the tickets and guest house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User can view the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details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regarding any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holiday tour.</a:t>
            </a:r>
            <a:endParaRPr 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Visitors are classified to guests and registered users. </a:t>
            </a:r>
          </a:p>
          <a:p>
            <a:pPr lvl="0" algn="just">
              <a:buClr>
                <a:srgbClr val="FF0000"/>
              </a:buClr>
              <a:buFont typeface="Wingdings" pitchFamily="2" charset="2"/>
              <a:buChar char="Ø"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 Registered </a:t>
            </a: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members are allowed to book tickets and hotels. </a:t>
            </a:r>
            <a:endParaRPr 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Clr>
                <a:srgbClr val="FF0000"/>
              </a:buClr>
              <a:buNone/>
            </a:pPr>
            <a:endParaRPr 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914400"/>
            <a:ext cx="7406640" cy="12192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SYSTEM ARCHITECTURAL </a:t>
            </a:r>
            <a:r>
              <a:rPr lang="en-US" sz="40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DESIGN</a:t>
            </a:r>
            <a:br>
              <a:rPr lang="en-US" sz="40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3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3200" b="1" u="sng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6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Aharoni" pitchFamily="2" charset="-79"/>
              </a:rPr>
              <a:t>ACTIVITY </a:t>
            </a:r>
            <a:r>
              <a:rPr lang="en-US" sz="3600" b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Aharoni" pitchFamily="2" charset="-79"/>
              </a:rPr>
              <a:t>DIAGRAM</a:t>
            </a:r>
            <a:endParaRPr lang="en-US" u="sng" dirty="0">
              <a:latin typeface="Arial Black" pitchFamily="34" charset="0"/>
              <a:cs typeface="Aharoni" pitchFamily="2" charset="-79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743200"/>
            <a:ext cx="7406640" cy="2667000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§"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Activity diagram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is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important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diagram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in UML to describe the dynamic aspects of the system.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Activity diagram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is basically a flowchart to represent the flow from one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activity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to another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activity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74638"/>
            <a:ext cx="7943088" cy="715962"/>
          </a:xfrm>
        </p:spPr>
        <p:txBody>
          <a:bodyPr>
            <a:normAutofit fontScale="90000"/>
          </a:bodyPr>
          <a:lstStyle/>
          <a:p>
            <a:r>
              <a:rPr lang="en-US" sz="4400" b="1" u="sng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Registered </a:t>
            </a:r>
            <a:r>
              <a:rPr lang="en-US" sz="4400" b="1" u="sng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User:</a:t>
            </a:r>
            <a:endParaRPr lang="en-US" dirty="0"/>
          </a:p>
        </p:txBody>
      </p:sp>
      <p:sp>
        <p:nvSpPr>
          <p:cNvPr id="6" name="Oval 2"/>
          <p:cNvSpPr>
            <a:spLocks noChangeArrowheads="1"/>
          </p:cNvSpPr>
          <p:nvPr/>
        </p:nvSpPr>
        <p:spPr bwMode="auto">
          <a:xfrm>
            <a:off x="5029200" y="685800"/>
            <a:ext cx="457200" cy="457200"/>
          </a:xfrm>
          <a:prstGeom prst="ellipse">
            <a:avLst/>
          </a:prstGeom>
          <a:gradFill rotWithShape="0">
            <a:gsLst>
              <a:gs pos="0">
                <a:srgbClr val="666666"/>
              </a:gs>
              <a:gs pos="50000">
                <a:srgbClr val="000000"/>
              </a:gs>
              <a:gs pos="100000">
                <a:srgbClr val="666666"/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>
            <a:outerShdw dist="28398" dir="3806097" algn="ctr" rotWithShape="0">
              <a:srgbClr val="7F7F7F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7" name="AutoShape 3"/>
          <p:cNvCxnSpPr>
            <a:cxnSpLocks noChangeShapeType="1"/>
          </p:cNvCxnSpPr>
          <p:nvPr/>
        </p:nvCxnSpPr>
        <p:spPr bwMode="auto">
          <a:xfrm rot="5400000">
            <a:off x="5068094" y="1332706"/>
            <a:ext cx="3810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8" name="AutoShape 4"/>
          <p:cNvSpPr>
            <a:spLocks noChangeArrowheads="1"/>
          </p:cNvSpPr>
          <p:nvPr/>
        </p:nvSpPr>
        <p:spPr bwMode="auto">
          <a:xfrm>
            <a:off x="3810000" y="1524000"/>
            <a:ext cx="2971800" cy="53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Enter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in</a:t>
            </a:r>
            <a:r>
              <a:rPr kumimoji="0" 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website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using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portal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name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auto">
          <a:xfrm>
            <a:off x="3810000" y="2438400"/>
            <a:ext cx="2971800" cy="53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Enter the login</a:t>
            </a:r>
            <a:r>
              <a:rPr kumimoji="0" 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details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Flowchart: Decision 10"/>
          <p:cNvSpPr/>
          <p:nvPr/>
        </p:nvSpPr>
        <p:spPr>
          <a:xfrm>
            <a:off x="4572000" y="3352800"/>
            <a:ext cx="1371600" cy="12192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Check whether login details valid?</a:t>
            </a:r>
            <a:endParaRPr lang="en-US" sz="11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4" name="AutoShape 9"/>
          <p:cNvCxnSpPr>
            <a:cxnSpLocks noChangeShapeType="1"/>
          </p:cNvCxnSpPr>
          <p:nvPr/>
        </p:nvCxnSpPr>
        <p:spPr bwMode="auto">
          <a:xfrm>
            <a:off x="5943600" y="3962400"/>
            <a:ext cx="20574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</p:cxnSp>
      <p:sp>
        <p:nvSpPr>
          <p:cNvPr id="15" name="TextBox 14"/>
          <p:cNvSpPr txBox="1"/>
          <p:nvPr/>
        </p:nvSpPr>
        <p:spPr>
          <a:xfrm>
            <a:off x="6324600" y="34290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No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6" name="AutoShape 10"/>
          <p:cNvCxnSpPr>
            <a:cxnSpLocks noChangeShapeType="1"/>
          </p:cNvCxnSpPr>
          <p:nvPr/>
        </p:nvCxnSpPr>
        <p:spPr bwMode="auto">
          <a:xfrm rot="5400000">
            <a:off x="7467999" y="3428601"/>
            <a:ext cx="1066800" cy="79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</p:cxnSp>
      <p:cxnSp>
        <p:nvCxnSpPr>
          <p:cNvPr id="17" name="AutoShape 11"/>
          <p:cNvCxnSpPr>
            <a:cxnSpLocks noChangeShapeType="1"/>
          </p:cNvCxnSpPr>
          <p:nvPr/>
        </p:nvCxnSpPr>
        <p:spPr bwMode="auto">
          <a:xfrm flipH="1">
            <a:off x="6781800" y="2895600"/>
            <a:ext cx="1193800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19" name="AutoShape 4"/>
          <p:cNvSpPr>
            <a:spLocks noChangeArrowheads="1"/>
          </p:cNvSpPr>
          <p:nvPr/>
        </p:nvSpPr>
        <p:spPr bwMode="auto">
          <a:xfrm>
            <a:off x="3810000" y="4953000"/>
            <a:ext cx="2971800" cy="53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Can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book the tickets and guest house and cancel tickets also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1" name="AutoShape 3"/>
          <p:cNvCxnSpPr>
            <a:cxnSpLocks noChangeShapeType="1"/>
          </p:cNvCxnSpPr>
          <p:nvPr/>
        </p:nvCxnSpPr>
        <p:spPr bwMode="auto">
          <a:xfrm rot="5400000">
            <a:off x="5068094" y="2247106"/>
            <a:ext cx="3810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2" name="AutoShape 3"/>
          <p:cNvCxnSpPr>
            <a:cxnSpLocks noChangeShapeType="1"/>
          </p:cNvCxnSpPr>
          <p:nvPr/>
        </p:nvCxnSpPr>
        <p:spPr bwMode="auto">
          <a:xfrm rot="5400000">
            <a:off x="5068094" y="3161506"/>
            <a:ext cx="3810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cxnSp>
        <p:nvCxnSpPr>
          <p:cNvPr id="24" name="AutoShape 3"/>
          <p:cNvCxnSpPr>
            <a:cxnSpLocks noChangeShapeType="1"/>
          </p:cNvCxnSpPr>
          <p:nvPr/>
        </p:nvCxnSpPr>
        <p:spPr bwMode="auto">
          <a:xfrm rot="5400000">
            <a:off x="5068094" y="4761706"/>
            <a:ext cx="3810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25" name="Flowchart: Connector 24"/>
          <p:cNvSpPr/>
          <p:nvPr/>
        </p:nvSpPr>
        <p:spPr>
          <a:xfrm>
            <a:off x="5029200" y="5943600"/>
            <a:ext cx="457200" cy="4572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AutoShape 3"/>
          <p:cNvCxnSpPr>
            <a:cxnSpLocks noChangeShapeType="1"/>
          </p:cNvCxnSpPr>
          <p:nvPr/>
        </p:nvCxnSpPr>
        <p:spPr bwMode="auto">
          <a:xfrm rot="5400000">
            <a:off x="5068094" y="5676106"/>
            <a:ext cx="3810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32" name="Oval 31"/>
          <p:cNvSpPr/>
          <p:nvPr/>
        </p:nvSpPr>
        <p:spPr>
          <a:xfrm>
            <a:off x="4953000" y="5867400"/>
            <a:ext cx="609600" cy="6096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86400" y="45720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Yes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74638"/>
            <a:ext cx="7790688" cy="1143000"/>
          </a:xfrm>
        </p:spPr>
        <p:txBody>
          <a:bodyPr/>
          <a:lstStyle/>
          <a:p>
            <a:r>
              <a:rPr lang="en-US" sz="4400" b="1" u="sng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Guest </a:t>
            </a:r>
            <a:r>
              <a:rPr lang="en-US" sz="4400" b="1" u="sng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User:</a:t>
            </a:r>
            <a:endParaRPr lang="en-US" dirty="0"/>
          </a:p>
        </p:txBody>
      </p:sp>
      <p:sp>
        <p:nvSpPr>
          <p:cNvPr id="5" name="Oval 2"/>
          <p:cNvSpPr>
            <a:spLocks noChangeArrowheads="1"/>
          </p:cNvSpPr>
          <p:nvPr/>
        </p:nvSpPr>
        <p:spPr bwMode="auto">
          <a:xfrm>
            <a:off x="4724400" y="1295400"/>
            <a:ext cx="457200" cy="457200"/>
          </a:xfrm>
          <a:prstGeom prst="ellipse">
            <a:avLst/>
          </a:prstGeom>
          <a:gradFill rotWithShape="0">
            <a:gsLst>
              <a:gs pos="0">
                <a:srgbClr val="666666"/>
              </a:gs>
              <a:gs pos="50000">
                <a:srgbClr val="000000"/>
              </a:gs>
              <a:gs pos="100000">
                <a:srgbClr val="666666"/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>
            <a:outerShdw dist="28398" dir="3806097" algn="ctr" rotWithShape="0">
              <a:srgbClr val="7F7F7F"/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6" name="AutoShape 3"/>
          <p:cNvCxnSpPr>
            <a:cxnSpLocks noChangeShapeType="1"/>
          </p:cNvCxnSpPr>
          <p:nvPr/>
        </p:nvCxnSpPr>
        <p:spPr bwMode="auto">
          <a:xfrm rot="5400000">
            <a:off x="4648994" y="2056606"/>
            <a:ext cx="6096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3429000" y="2362200"/>
            <a:ext cx="3048000" cy="53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Enter the website</a:t>
            </a:r>
            <a:r>
              <a:rPr kumimoji="0" 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of Tour Around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8" name="AutoShape 3"/>
          <p:cNvCxnSpPr>
            <a:cxnSpLocks noChangeShapeType="1"/>
          </p:cNvCxnSpPr>
          <p:nvPr/>
        </p:nvCxnSpPr>
        <p:spPr bwMode="auto">
          <a:xfrm rot="5400000">
            <a:off x="4648994" y="3199606"/>
            <a:ext cx="6096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9" name="AutoShape 2"/>
          <p:cNvSpPr>
            <a:spLocks noChangeArrowheads="1"/>
          </p:cNvSpPr>
          <p:nvPr/>
        </p:nvSpPr>
        <p:spPr bwMode="auto">
          <a:xfrm>
            <a:off x="3505200" y="3505200"/>
            <a:ext cx="3048000" cy="990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View the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services as guest house list, distance calculator etc provided by this portal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0" name="AutoShape 3"/>
          <p:cNvCxnSpPr>
            <a:cxnSpLocks noChangeShapeType="1"/>
          </p:cNvCxnSpPr>
          <p:nvPr/>
        </p:nvCxnSpPr>
        <p:spPr bwMode="auto">
          <a:xfrm rot="5400000">
            <a:off x="4648994" y="4799806"/>
            <a:ext cx="609600" cy="15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</p:spPr>
      </p:cxnSp>
      <p:sp>
        <p:nvSpPr>
          <p:cNvPr id="11" name="Flowchart: Connector 10"/>
          <p:cNvSpPr/>
          <p:nvPr/>
        </p:nvSpPr>
        <p:spPr>
          <a:xfrm>
            <a:off x="4724400" y="5181600"/>
            <a:ext cx="457200" cy="6096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648200" y="5105400"/>
            <a:ext cx="609600" cy="76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Data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752600"/>
            <a:ext cx="7498080" cy="4495800"/>
          </a:xfrm>
        </p:spPr>
        <p:txBody>
          <a:bodyPr/>
          <a:lstStyle/>
          <a:p>
            <a:pPr>
              <a:buNone/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Database </a:t>
            </a: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Design</a:t>
            </a:r>
          </a:p>
          <a:p>
            <a:pPr>
              <a:buNone/>
            </a:pPr>
            <a:endParaRPr lang="en-US" sz="3600" b="1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This include table of each entity.</a:t>
            </a:r>
          </a:p>
          <a:p>
            <a:pPr lvl="0" algn="just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These tables consist of fields, their descriptions and data type.</a:t>
            </a:r>
          </a:p>
          <a:p>
            <a:pPr algn="just"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40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SEQUENCE DIAGRAM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590800"/>
            <a:ext cx="7406640" cy="1600200"/>
          </a:xfrm>
        </p:spPr>
        <p:txBody>
          <a:bodyPr>
            <a:normAutofit lnSpcReduction="10000"/>
          </a:bodyPr>
          <a:lstStyle/>
          <a:p>
            <a:pPr lvl="0" algn="just">
              <a:buFont typeface="Wingdings" pitchFamily="2" charset="2"/>
              <a:buChar char="§"/>
            </a:pP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    A	 Sequence diagram is another important diagram 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in UML is a kind of interaction 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diagram 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that show how processes operate 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with 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one another  and what other.</a:t>
            </a:r>
            <a:endParaRPr lang="en-US" sz="28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0"/>
            <a:ext cx="7498080" cy="1143000"/>
          </a:xfrm>
        </p:spPr>
        <p:txBody>
          <a:bodyPr/>
          <a:lstStyle/>
          <a:p>
            <a:r>
              <a:rPr lang="en-US" sz="4000" b="1" u="sng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Registered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990600"/>
            <a:ext cx="7790688" cy="5257800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ustomer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524000" y="1219200"/>
            <a:ext cx="3048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4" idx="4"/>
          </p:cNvCxnSpPr>
          <p:nvPr/>
        </p:nvCxnSpPr>
        <p:spPr>
          <a:xfrm rot="5400000">
            <a:off x="1562100" y="1638300"/>
            <a:ext cx="228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1524000" y="1752600"/>
            <a:ext cx="1524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 flipH="1">
            <a:off x="1676400" y="1752600"/>
            <a:ext cx="1524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600200" y="1676400"/>
            <a:ext cx="152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657600" y="12954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Login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029200" y="12954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Booking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400800" y="12954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Cancel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7696200" y="1295400"/>
            <a:ext cx="1143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Information</a:t>
            </a:r>
            <a:endParaRPr lang="en-US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362200" y="1295400"/>
            <a:ext cx="10668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Register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rot="5400000">
            <a:off x="-723106" y="4457700"/>
            <a:ext cx="4799806" cy="7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4" idx="2"/>
          </p:cNvCxnSpPr>
          <p:nvPr/>
        </p:nvCxnSpPr>
        <p:spPr>
          <a:xfrm rot="5400000">
            <a:off x="304800" y="4267200"/>
            <a:ext cx="5181600" cy="1588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0" idx="2"/>
          </p:cNvCxnSpPr>
          <p:nvPr/>
        </p:nvCxnSpPr>
        <p:spPr>
          <a:xfrm rot="5400000">
            <a:off x="1600200" y="4267200"/>
            <a:ext cx="5181600" cy="1588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5400000">
            <a:off x="2972594" y="4267200"/>
            <a:ext cx="5180806" cy="79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2" idx="2"/>
          </p:cNvCxnSpPr>
          <p:nvPr/>
        </p:nvCxnSpPr>
        <p:spPr>
          <a:xfrm rot="16200000" flipH="1">
            <a:off x="4381500" y="4229100"/>
            <a:ext cx="5181600" cy="762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rot="16200000" flipH="1">
            <a:off x="5810250" y="4248150"/>
            <a:ext cx="5181600" cy="3810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676400" y="2590800"/>
            <a:ext cx="12192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1752600" y="2209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Register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2895600" y="2819400"/>
            <a:ext cx="4572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>
            <a:off x="3124994" y="3047206"/>
            <a:ext cx="4572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rot="10800000">
            <a:off x="2895600" y="3276600"/>
            <a:ext cx="457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429000" y="2895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Valid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 rot="10800000">
            <a:off x="1676400" y="3505200"/>
            <a:ext cx="1219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600200" y="30480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Success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1676400" y="3886200"/>
            <a:ext cx="25146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1752600" y="35814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Request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72" name="Straight Connector 71"/>
          <p:cNvCxnSpPr/>
          <p:nvPr/>
        </p:nvCxnSpPr>
        <p:spPr>
          <a:xfrm>
            <a:off x="4191000" y="4038600"/>
            <a:ext cx="4572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rot="10800000">
            <a:off x="4191000" y="4419600"/>
            <a:ext cx="457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rot="5400000">
            <a:off x="4458494" y="4228306"/>
            <a:ext cx="3810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724400" y="41148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alid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 rot="10800000">
            <a:off x="1676400" y="4648200"/>
            <a:ext cx="25146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1905000" y="4343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Success/Cancel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1676400" y="4953000"/>
            <a:ext cx="3886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2286000" y="4648200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Booking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5562600" y="5029200"/>
            <a:ext cx="4572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rot="5400000">
            <a:off x="5830094" y="5218906"/>
            <a:ext cx="3810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rot="10800000">
            <a:off x="5562600" y="5410200"/>
            <a:ext cx="457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5943600" y="5029200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Available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01" name="Straight Arrow Connector 100"/>
          <p:cNvCxnSpPr/>
          <p:nvPr/>
        </p:nvCxnSpPr>
        <p:spPr>
          <a:xfrm rot="10800000">
            <a:off x="1676400" y="5486400"/>
            <a:ext cx="3886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2057400" y="51816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Successfull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Booking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04" name="Straight Arrow Connector 103"/>
          <p:cNvCxnSpPr/>
          <p:nvPr/>
        </p:nvCxnSpPr>
        <p:spPr>
          <a:xfrm>
            <a:off x="1676400" y="5867400"/>
            <a:ext cx="53340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3200400" y="54864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Cancellation Approach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07" name="Straight Connector 106"/>
          <p:cNvCxnSpPr/>
          <p:nvPr/>
        </p:nvCxnSpPr>
        <p:spPr>
          <a:xfrm>
            <a:off x="7010400" y="5943600"/>
            <a:ext cx="4572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rot="10800000">
            <a:off x="7010400" y="6248400"/>
            <a:ext cx="4572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rot="5400000">
            <a:off x="7315200" y="6096000"/>
            <a:ext cx="304800" cy="158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7391400" y="59436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Possible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13" name="Straight Arrow Connector 112"/>
          <p:cNvCxnSpPr/>
          <p:nvPr/>
        </p:nvCxnSpPr>
        <p:spPr>
          <a:xfrm rot="10800000">
            <a:off x="1676400" y="6324600"/>
            <a:ext cx="53340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rot="10800000">
            <a:off x="1676400" y="6705600"/>
            <a:ext cx="6705600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2514600" y="6019800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Successfull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cancelled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191000" y="6324600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inal information generated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PROPOSED SYSTEM</a:t>
            </a:r>
            <a:endParaRPr lang="en-US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752600"/>
            <a:ext cx="7696200" cy="4373563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To provide search facility for customer.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To provide the online ticket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bookimg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and online payment facility for customer.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To provide package details.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Customer can cancel the booking 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By using this portal the user can book any travel packages, they can reserve their tickets for any travel through online.</a:t>
            </a:r>
          </a:p>
          <a:p>
            <a:pPr algn="just">
              <a:lnSpc>
                <a:spcPct val="90000"/>
              </a:lnSpc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90000"/>
              </a:lnSpc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USER INTERFACE DESIGN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Home Page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Enroll Today Page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Login Customer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Holiday Tour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Distance Calculator</a:t>
            </a: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Currency Conversion</a:t>
            </a:r>
          </a:p>
          <a:p>
            <a:pPr algn="just"/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Home Page: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Enroll Today Page: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95400" y="1828800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Login Page: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Holiday: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Cultural Tour: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Distance Calculator: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Currency Calculator:</a:t>
            </a:r>
            <a:endParaRPr lang="en-US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435100" y="1739937"/>
            <a:ext cx="7499350" cy="4216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CONCLUSION</a:t>
            </a:r>
            <a:endParaRPr lang="en-US" sz="4400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Fast processing and immediate results</a:t>
            </a:r>
          </a:p>
          <a:p>
            <a:r>
              <a:rPr lang="en-US" dirty="0" smtClean="0"/>
              <a:t>Minimizing human effort and cost effective database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FUTURE SCOPE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tourist can make use of it for saving customer details in database.</a:t>
            </a:r>
          </a:p>
          <a:p>
            <a:r>
              <a:rPr lang="en-US" dirty="0" smtClean="0"/>
              <a:t>Tourism group </a:t>
            </a:r>
            <a:r>
              <a:rPr lang="en-US" dirty="0" err="1" smtClean="0"/>
              <a:t>canuse</a:t>
            </a:r>
            <a:r>
              <a:rPr lang="en-US" dirty="0" smtClean="0"/>
              <a:t> it for managing their </a:t>
            </a:r>
            <a:r>
              <a:rPr lang="en-US" dirty="0" err="1" smtClean="0"/>
              <a:t>locations,hotels</a:t>
            </a:r>
            <a:r>
              <a:rPr lang="en-US" dirty="0" smtClean="0"/>
              <a:t> and </a:t>
            </a:r>
            <a:r>
              <a:rPr lang="en-US" dirty="0" err="1" smtClean="0"/>
              <a:t>vehicals</a:t>
            </a:r>
            <a:r>
              <a:rPr lang="en-US" dirty="0" smtClean="0"/>
              <a:t> details.</a:t>
            </a:r>
          </a:p>
          <a:p>
            <a:r>
              <a:rPr lang="en-US" dirty="0" smtClean="0"/>
              <a:t>We can add new features as when we require.</a:t>
            </a:r>
          </a:p>
          <a:p>
            <a:r>
              <a:rPr lang="en-US" dirty="0" smtClean="0"/>
              <a:t>Reusability of this application is also possible.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Facilities provided by the ‘Tour Around’ portal:</a:t>
            </a: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Holiday Packages.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Travelling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Railway Travel.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Cruise Travel.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Flight Travel.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Car Travel.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Currency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converter.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Distance calculator.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Hotel Reservation.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§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List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of hotels in India.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592762"/>
          </a:xfrm>
        </p:spPr>
        <p:txBody>
          <a:bodyPr>
            <a:normAutofit/>
          </a:bodyPr>
          <a:lstStyle/>
          <a:p>
            <a:pPr algn="ctr"/>
            <a:r>
              <a:rPr lang="en-US" sz="48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Software Requirement Specification </a:t>
            </a:r>
            <a:br>
              <a:rPr lang="en-US" sz="48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r>
              <a:rPr lang="en-US" sz="4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(SRS)</a:t>
            </a:r>
            <a:r>
              <a:rPr lang="en-US" sz="4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8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endParaRPr lang="en-US" sz="4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Functional specification</a:t>
            </a:r>
            <a:endParaRPr lang="en-US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905000"/>
            <a:ext cx="7620000" cy="4221163"/>
          </a:xfrm>
        </p:spPr>
        <p:txBody>
          <a:bodyPr/>
          <a:lstStyle/>
          <a:p>
            <a:pPr>
              <a:buNone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This application </a:t>
            </a:r>
            <a:r>
              <a:rPr lang="en-US" sz="2800" b="1" dirty="0" err="1" smtClean="0">
                <a:latin typeface="Times New Roman" pitchFamily="18" charset="0"/>
                <a:cs typeface="Times New Roman" pitchFamily="18" charset="0"/>
              </a:rPr>
              <a:t>consits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following modules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buNone/>
            </a:pPr>
            <a:endParaRPr lang="en-US" b="1" dirty="0" smtClean="0">
              <a:latin typeface="Times New Roman" pitchFamily="18" charset="0"/>
              <a:cs typeface="Times New Roman" pitchFamily="18" charset="0"/>
            </a:endParaRPr>
          </a:p>
          <a:p>
            <a:pPr marL="609600" indent="-6096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User Module</a:t>
            </a:r>
          </a:p>
          <a:p>
            <a:pPr marL="609600" indent="-6096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Distance Calculator</a:t>
            </a:r>
          </a:p>
          <a:p>
            <a:pPr marL="609600" indent="-6096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Currency Converter </a:t>
            </a:r>
          </a:p>
          <a:p>
            <a:pPr algn="just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087902"/>
          </a:xfrm>
        </p:spPr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USER MODULE</a:t>
            </a:r>
            <a:endParaRPr lang="en-US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3712536"/>
          </a:xfrm>
        </p:spPr>
        <p:txBody>
          <a:bodyPr>
            <a:normAutofit/>
          </a:bodyPr>
          <a:lstStyle/>
          <a:p>
            <a:pPr algn="just"/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If any user wants to use the facilities which are provided in this portal he/she must be register in </a:t>
            </a:r>
            <a:r>
              <a:rPr lang="en-US" sz="280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Tour Around </a:t>
            </a:r>
            <a:r>
              <a:rPr lang="en-US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portal by using username and password they can login and they can use all the facilities.</a:t>
            </a:r>
            <a:endParaRPr lang="en-US" sz="2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392702"/>
          </a:xfrm>
        </p:spPr>
        <p:txBody>
          <a:bodyPr>
            <a:normAutofit/>
          </a:bodyPr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Distance Calculator</a:t>
            </a:r>
            <a:endParaRPr lang="en-US" sz="4400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4550736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endParaRPr lang="en-US" sz="24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Distance calculator gives the distance  between source and destination cities. It gives idea to the customers to choose the vehicle to do journey based on their budget.</a:t>
            </a:r>
          </a:p>
          <a:p>
            <a:pPr algn="just"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Facilitated Vehicles are: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Flight Travel.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Railway Travel.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Cruiser Travel.</a:t>
            </a:r>
          </a:p>
          <a:p>
            <a:pPr algn="just">
              <a:lnSpc>
                <a:spcPct val="90000"/>
              </a:lnSpc>
              <a:buFont typeface="Wingdings" pitchFamily="2" charset="2"/>
              <a:buChar char="§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Car Travel.</a:t>
            </a:r>
          </a:p>
          <a:p>
            <a:pPr algn="just">
              <a:lnSpc>
                <a:spcPct val="90000"/>
              </a:lnSpc>
            </a:pPr>
            <a:endParaRPr lang="en-US" sz="24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Currency converter</a:t>
            </a:r>
            <a:br>
              <a:rPr lang="en-US" sz="4400" b="1" u="sng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b="1" u="sng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2560" y="2209800"/>
            <a:ext cx="7406640" cy="3276600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It helps the visitors who comes from foreign .</a:t>
            </a:r>
          </a:p>
          <a:p>
            <a:pPr algn="just"/>
            <a:endParaRPr lang="en-US" sz="24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§"/>
            </a:pP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If foreigners have no idea about  the value of their currency in </a:t>
            </a:r>
            <a:r>
              <a:rPr lang="en-US" sz="2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indian</a:t>
            </a: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rupee then they can use currency converter.</a:t>
            </a:r>
          </a:p>
          <a:p>
            <a:pPr algn="just">
              <a:buFont typeface="Wingdings" pitchFamily="2" charset="2"/>
              <a:buChar char="§"/>
            </a:pPr>
            <a:endParaRPr lang="en-US" sz="24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682</TotalTime>
  <Words>1013</Words>
  <Application>Microsoft Office PowerPoint</Application>
  <PresentationFormat>On-screen Show (4:3)</PresentationFormat>
  <Paragraphs>194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Solstice</vt:lpstr>
      <vt:lpstr>CONTENTS</vt:lpstr>
      <vt:lpstr>EXISTING SYSTEM</vt:lpstr>
      <vt:lpstr>PROPOSED SYSTEM</vt:lpstr>
      <vt:lpstr>Facilities provided by the ‘Tour Around’ portal:</vt:lpstr>
      <vt:lpstr>Software Requirement Specification  (SRS) </vt:lpstr>
      <vt:lpstr>Functional specification</vt:lpstr>
      <vt:lpstr>USER MODULE</vt:lpstr>
      <vt:lpstr>Distance Calculator</vt:lpstr>
      <vt:lpstr>Currency converter </vt:lpstr>
      <vt:lpstr>SOFTWARE REQUIREMENTS </vt:lpstr>
      <vt:lpstr>HARDWARE REQUIREMENTS </vt:lpstr>
      <vt:lpstr>User characteristics</vt:lpstr>
      <vt:lpstr>FUNCTIONAL REQUIREMENTS </vt:lpstr>
      <vt:lpstr>SPECIFIC REQUIREMENTS</vt:lpstr>
      <vt:lpstr>USE CASE DIAGRAM</vt:lpstr>
      <vt:lpstr>USE CASE DIAGRAM OF REGISTERED CUSTOMER</vt:lpstr>
      <vt:lpstr>USE CASE DIAGRAM OF GUEST  CUSTOMER</vt:lpstr>
      <vt:lpstr>Non Functional (Software System                 Attributes)</vt:lpstr>
      <vt:lpstr>Slide 19</vt:lpstr>
      <vt:lpstr>  Software Design Specification (SDS) </vt:lpstr>
      <vt:lpstr>Slide 21</vt:lpstr>
      <vt:lpstr>Scope</vt:lpstr>
      <vt:lpstr>SYSTEM ARCHITECTURAL DESIGN  ACTIVITY DIAGRAM</vt:lpstr>
      <vt:lpstr>Registered User:</vt:lpstr>
      <vt:lpstr>Guest User:</vt:lpstr>
      <vt:lpstr>Data Design</vt:lpstr>
      <vt:lpstr>Slide 27</vt:lpstr>
      <vt:lpstr>SEQUENCE DIAGRAM</vt:lpstr>
      <vt:lpstr>Registered User</vt:lpstr>
      <vt:lpstr>USER INTERFACE DESIGN</vt:lpstr>
      <vt:lpstr>Home Page:</vt:lpstr>
      <vt:lpstr>Enroll Today Page:</vt:lpstr>
      <vt:lpstr>Login Page:</vt:lpstr>
      <vt:lpstr>Holiday:</vt:lpstr>
      <vt:lpstr>Cultural Tour:</vt:lpstr>
      <vt:lpstr>Distance Calculator:</vt:lpstr>
      <vt:lpstr>Currency Calculator:</vt:lpstr>
      <vt:lpstr>CONCLUSION</vt:lpstr>
      <vt:lpstr>FUTURE SCOPE AND EVALUATION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66</cp:revision>
  <dcterms:created xsi:type="dcterms:W3CDTF">2017-06-18T06:30:44Z</dcterms:created>
  <dcterms:modified xsi:type="dcterms:W3CDTF">2017-06-19T20:24:32Z</dcterms:modified>
</cp:coreProperties>
</file>

<file path=docProps/thumbnail.jpeg>
</file>